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67" r:id="rId3"/>
    <p:sldId id="268" r:id="rId4"/>
    <p:sldId id="269" r:id="rId5"/>
    <p:sldId id="272" r:id="rId6"/>
    <p:sldId id="257" r:id="rId7"/>
    <p:sldId id="258" r:id="rId8"/>
    <p:sldId id="259" r:id="rId9"/>
    <p:sldId id="260" r:id="rId10"/>
    <p:sldId id="263" r:id="rId11"/>
    <p:sldId id="264" r:id="rId12"/>
    <p:sldId id="261" r:id="rId13"/>
    <p:sldId id="270" r:id="rId14"/>
    <p:sldId id="271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3E3B"/>
    <a:srgbClr val="326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60B69-40FA-45E9-8A04-08F4DC49E98F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E7168-A1C9-453C-B337-BA65ED57B1E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17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6BFD-FA2A-694D-1BC0-7C5905D6C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FEAC3-4692-2490-AFA6-709158BC0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434E6-EAB6-623E-8FF3-297FAF47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8D8B4-AD2E-383E-2316-7C5132AC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102B2-34B5-D172-247D-13BECFA8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798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D0DE-7902-7AF2-1C8D-E02130B6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1EB5CA-CB98-5D4F-5D04-9272184AA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27A29-36F7-5D08-8969-C2CACF027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DC52E-F602-43BF-5FD7-8DBB9B1F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25691-B7CC-C03F-29F6-5B804685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D5856-2F66-9E47-64BD-951BEAC4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959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8DE9-F6EE-C9DE-36AD-26F926C0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9259D-76D3-A6B6-93FD-74BE91583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08EB7-81EB-11AC-6566-11780B92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F98C1-34F1-1AEB-E597-3F6F7E86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3D6FD-0B88-64D6-8F0E-060F8A91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108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7DF414-5873-08C9-0FC5-A404EF2A5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92EEF-14A9-0239-533E-05C3B58D3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66B1A-C573-6DD3-9722-721951601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CAC68-B7ED-2B7C-00DB-70F15C33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D49B9-7737-123A-634C-5D2D3C88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773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C0A3-DC9B-5AAD-B77A-25FE618B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65125"/>
            <a:ext cx="5995307" cy="1325563"/>
          </a:xfrm>
        </p:spPr>
        <p:txBody>
          <a:bodyPr/>
          <a:lstStyle>
            <a:lvl1pPr>
              <a:defRPr>
                <a:solidFill>
                  <a:srgbClr val="713E3B"/>
                </a:solidFill>
                <a:latin typeface="Calibre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71732-C693-95CD-9E85-6798CF427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825625"/>
            <a:ext cx="5995307" cy="474934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1pPr>
            <a:lvl2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2pPr>
            <a:lvl3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3pPr>
            <a:lvl4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4pPr>
            <a:lvl5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35D2C-A2FB-EE94-BF9A-1E87B8AFC04C}"/>
              </a:ext>
            </a:extLst>
          </p:cNvPr>
          <p:cNvSpPr/>
          <p:nvPr userDrawn="1"/>
        </p:nvSpPr>
        <p:spPr>
          <a:xfrm>
            <a:off x="6792686" y="292555"/>
            <a:ext cx="5050971" cy="6282418"/>
          </a:xfrm>
          <a:prstGeom prst="rect">
            <a:avLst/>
          </a:prstGeom>
          <a:solidFill>
            <a:srgbClr val="326C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C46114-B288-B03D-53F2-2BC0A0FD5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3146" y="657225"/>
            <a:ext cx="4210050" cy="5543550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082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C0A3-DC9B-5AAD-B77A-25FE618B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4" y="365125"/>
            <a:ext cx="11338832" cy="1325563"/>
          </a:xfrm>
        </p:spPr>
        <p:txBody>
          <a:bodyPr/>
          <a:lstStyle>
            <a:lvl1pPr>
              <a:defRPr>
                <a:solidFill>
                  <a:srgbClr val="713E3B"/>
                </a:solidFill>
                <a:latin typeface="Calibre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71732-C693-95CD-9E85-6798CF427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825625"/>
            <a:ext cx="11338832" cy="474934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1pPr>
            <a:lvl2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2pPr>
            <a:lvl3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3pPr>
            <a:lvl4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4pPr>
            <a:lvl5pPr>
              <a:defRPr sz="3200">
                <a:solidFill>
                  <a:srgbClr val="326C80"/>
                </a:solidFill>
                <a:latin typeface="Calibr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9329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508DF-C1B5-931E-8B16-50A8AB8D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42329-9C1C-3730-4B94-1B6DECF11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CA18-A412-670B-912E-1A21B6DF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A674-7EC6-F887-F2AE-E19F6F2C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06F40-16F1-2048-DC84-BD4DFCC4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399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32A1-5E6D-710C-69E4-ADF9602D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5F04-0F9D-D85A-825B-1F0962F47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2424C-E503-DC19-5C9F-2A7824F1F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B68C9-6A22-25AD-91C5-6830B19E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CDB33-E6AB-16E3-E392-9101BF0A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D26EE-EC13-95C9-AE95-8EC6D338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96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CB22-52BC-C743-657E-6F068980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A9006-5FAC-1B2C-7EA2-2510EE159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24559-B29C-D8CE-37BE-E6D364221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44078-B119-B64E-3C5C-9881B4131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43ED1-9B77-34E4-8F13-5AD95B70D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6C423-5B0F-75A9-6BD3-C9462C37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4B1A68-2478-A3F3-F527-ACEF5A56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0CD32-8AE1-BD20-675A-F48150A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38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6006-9F24-C979-76B5-18953259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F6468-5522-72DD-5478-92EC95CB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A66A7-548F-8744-C8DE-2BCA0BE1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B239B-13DC-7A18-8F21-F960853D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101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A26474-C5C4-1DF1-256B-21A052B5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86569-3F08-1A5B-EF4C-53D7B7ED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6052C-C6F4-2A95-905C-C02D36F85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391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0C7A-2461-3EDE-5FD4-470F4952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68D0C-4F6D-CBB9-9A60-E47B77CA2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CFA-1930-1E39-7067-6EE20BD14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7CA6E-6419-6493-A9E4-6F500E09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13ADB-36CB-8C4B-532E-FF1B85EC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5BA7-5AD4-E196-4E01-35C14542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530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3431C6-22E1-6B87-17AB-FF5C465C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9635F-B8A4-BC75-8D61-983CAE6A0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7506-51A0-7929-BA32-340FF9B50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AD14-8720-42B1-BA75-017944320007}" type="datetimeFigureOut">
              <a:rPr lang="en-NZ" smtClean="0"/>
              <a:t>17/10/2023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5A3B6-FE65-C9DC-EAD9-D6CE6A137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E7177-A59A-A512-77CE-4A232D9B0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C365A-A662-4E13-A0D6-48F9210F400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048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whiro Bay, Wellington with South Island in distance : r/newzealand">
            <a:extLst>
              <a:ext uri="{FF2B5EF4-FFF2-40B4-BE49-F238E27FC236}">
                <a16:creationId xmlns:a16="http://schemas.microsoft.com/office/drawing/2014/main" id="{11AA90C0-08B8-D656-F2DA-9423FF0E7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1"/>
          <a:stretch/>
        </p:blipFill>
        <p:spPr bwMode="auto">
          <a:xfrm>
            <a:off x="0" y="0"/>
            <a:ext cx="12192000" cy="337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of a moon&#10;&#10;Description automatically generated">
            <a:extLst>
              <a:ext uri="{FF2B5EF4-FFF2-40B4-BE49-F238E27FC236}">
                <a16:creationId xmlns:a16="http://schemas.microsoft.com/office/drawing/2014/main" id="{6B73C34C-0449-FDBA-B149-A1A6DC5FC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18" y="4632326"/>
            <a:ext cx="2132382" cy="22256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09592B-7941-1AD1-C96B-47BAD4F89AEE}"/>
              </a:ext>
            </a:extLst>
          </p:cNvPr>
          <p:cNvSpPr/>
          <p:nvPr/>
        </p:nvSpPr>
        <p:spPr>
          <a:xfrm>
            <a:off x="377372" y="406400"/>
            <a:ext cx="5355771" cy="6045200"/>
          </a:xfrm>
          <a:prstGeom prst="rect">
            <a:avLst/>
          </a:prstGeom>
          <a:solidFill>
            <a:srgbClr val="326C8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BB35B-6F1B-83BC-7B64-4F36D95D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72" y="769257"/>
            <a:ext cx="4368800" cy="5355772"/>
          </a:xfrm>
        </p:spPr>
        <p:txBody>
          <a:bodyPr anchor="ctr">
            <a:normAutofit/>
          </a:bodyPr>
          <a:lstStyle/>
          <a:p>
            <a:r>
              <a:rPr lang="mi-NZ" b="1" dirty="0" err="1">
                <a:solidFill>
                  <a:schemeClr val="bg1"/>
                </a:solidFill>
                <a:latin typeface="Calibre Medium" panose="020B0603030202060203" pitchFamily="34" charset="0"/>
              </a:rPr>
              <a:t>Annual</a:t>
            </a:r>
            <a:r>
              <a:rPr lang="mi-NZ" b="1" dirty="0">
                <a:solidFill>
                  <a:schemeClr val="bg1"/>
                </a:solidFill>
                <a:latin typeface="Calibre Medium" panose="020B0603030202060203" pitchFamily="34" charset="0"/>
              </a:rPr>
              <a:t> </a:t>
            </a:r>
            <a:r>
              <a:rPr lang="mi-NZ" b="1" dirty="0" err="1">
                <a:solidFill>
                  <a:schemeClr val="bg1"/>
                </a:solidFill>
                <a:latin typeface="Calibre Medium" panose="020B0603030202060203" pitchFamily="34" charset="0"/>
              </a:rPr>
              <a:t>General</a:t>
            </a:r>
            <a:r>
              <a:rPr lang="mi-NZ" b="1" dirty="0">
                <a:solidFill>
                  <a:schemeClr val="bg1"/>
                </a:solidFill>
                <a:latin typeface="Calibre Medium" panose="020B0603030202060203" pitchFamily="34" charset="0"/>
              </a:rPr>
              <a:t> </a:t>
            </a:r>
            <a:r>
              <a:rPr lang="mi-NZ" b="1" dirty="0" err="1">
                <a:solidFill>
                  <a:schemeClr val="bg1"/>
                </a:solidFill>
                <a:latin typeface="Calibre Medium" panose="020B0603030202060203" pitchFamily="34" charset="0"/>
              </a:rPr>
              <a:t>Meeting</a:t>
            </a:r>
            <a:endParaRPr lang="en-NZ" b="1" dirty="0">
              <a:solidFill>
                <a:schemeClr val="bg1"/>
              </a:solidFill>
              <a:latin typeface="Calibre Medium" panose="020B060303020206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6846A-D6CC-54F9-98D5-A08FA4F323FE}"/>
              </a:ext>
            </a:extLst>
          </p:cNvPr>
          <p:cNvSpPr txBox="1"/>
          <p:nvPr/>
        </p:nvSpPr>
        <p:spPr>
          <a:xfrm>
            <a:off x="5936343" y="3429000"/>
            <a:ext cx="58782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2023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Ōwhiro</a:t>
            </a:r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Bay</a:t>
            </a:r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Residents</a:t>
            </a:r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’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Association</a:t>
            </a:r>
            <a:endParaRPr lang="en-NZ" sz="2400" dirty="0">
              <a:solidFill>
                <a:srgbClr val="713E3B"/>
              </a:solidFill>
              <a:latin typeface="Calibre Medium" panose="020B060303020206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156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6574-15AF-A405-19B1-6ED263A6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Environment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0DB21-D417-971C-6F1A-0008F450B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i-NZ" dirty="0" err="1"/>
              <a:t>Nearly</a:t>
            </a:r>
            <a:r>
              <a:rPr lang="mi-NZ" dirty="0"/>
              <a:t> 500 </a:t>
            </a:r>
            <a:r>
              <a:rPr lang="mi-NZ" dirty="0" err="1"/>
              <a:t>plants</a:t>
            </a:r>
            <a:r>
              <a:rPr lang="mi-NZ" dirty="0"/>
              <a:t> </a:t>
            </a:r>
            <a:r>
              <a:rPr lang="mi-NZ" dirty="0" err="1"/>
              <a:t>in</a:t>
            </a:r>
            <a:r>
              <a:rPr lang="mi-NZ" dirty="0"/>
              <a:t> the </a:t>
            </a:r>
            <a:r>
              <a:rPr lang="mi-NZ" dirty="0" err="1"/>
              <a:t>ground</a:t>
            </a:r>
            <a:r>
              <a:rPr lang="mi-NZ" dirty="0"/>
              <a:t> </a:t>
            </a:r>
            <a:r>
              <a:rPr lang="mi-NZ" dirty="0" err="1"/>
              <a:t>in</a:t>
            </a:r>
            <a:r>
              <a:rPr lang="mi-NZ" dirty="0"/>
              <a:t> </a:t>
            </a:r>
            <a:r>
              <a:rPr lang="mi-NZ" dirty="0" err="1"/>
              <a:t>August</a:t>
            </a:r>
            <a:r>
              <a:rPr lang="mi-NZ" dirty="0"/>
              <a:t> 2023. </a:t>
            </a:r>
          </a:p>
          <a:p>
            <a:r>
              <a:rPr lang="mi-NZ" dirty="0"/>
              <a:t>OBRA support for the </a:t>
            </a:r>
            <a:r>
              <a:rPr lang="mi-NZ" dirty="0" err="1"/>
              <a:t>works</a:t>
            </a:r>
            <a:r>
              <a:rPr lang="mi-NZ" dirty="0"/>
              <a:t> and </a:t>
            </a:r>
            <a:r>
              <a:rPr lang="mi-NZ" dirty="0" err="1"/>
              <a:t>planting</a:t>
            </a:r>
            <a:r>
              <a:rPr lang="mi-NZ" dirty="0"/>
              <a:t> at </a:t>
            </a:r>
            <a:r>
              <a:rPr lang="mi-NZ" dirty="0" err="1"/>
              <a:t>Happy</a:t>
            </a:r>
            <a:r>
              <a:rPr lang="mi-NZ" dirty="0"/>
              <a:t> </a:t>
            </a:r>
            <a:r>
              <a:rPr lang="mi-NZ" dirty="0" err="1"/>
              <a:t>Valley</a:t>
            </a:r>
            <a:r>
              <a:rPr lang="mi-NZ" dirty="0"/>
              <a:t> </a:t>
            </a:r>
            <a:r>
              <a:rPr lang="mi-NZ" dirty="0" err="1"/>
              <a:t>Park</a:t>
            </a:r>
            <a:r>
              <a:rPr lang="mi-NZ" dirty="0"/>
              <a:t> </a:t>
            </a:r>
            <a:r>
              <a:rPr lang="mi-NZ" dirty="0" err="1"/>
              <a:t>carpark</a:t>
            </a:r>
            <a:endParaRPr lang="mi-NZ" dirty="0"/>
          </a:p>
          <a:p>
            <a:r>
              <a:rPr lang="mi-NZ" dirty="0" err="1"/>
              <a:t>Trapping</a:t>
            </a:r>
            <a:r>
              <a:rPr lang="mi-NZ" dirty="0"/>
              <a:t> and </a:t>
            </a:r>
            <a:r>
              <a:rPr lang="mi-NZ" dirty="0" err="1"/>
              <a:t>penguin</a:t>
            </a:r>
            <a:r>
              <a:rPr lang="mi-NZ" dirty="0"/>
              <a:t> </a:t>
            </a:r>
            <a:r>
              <a:rPr lang="mi-NZ" dirty="0" err="1"/>
              <a:t>nest</a:t>
            </a:r>
            <a:r>
              <a:rPr lang="mi-NZ" dirty="0"/>
              <a:t> </a:t>
            </a:r>
            <a:r>
              <a:rPr lang="mi-NZ" dirty="0" err="1"/>
              <a:t>box</a:t>
            </a:r>
            <a:r>
              <a:rPr lang="mi-NZ" dirty="0"/>
              <a:t> </a:t>
            </a:r>
            <a:r>
              <a:rPr lang="mi-NZ" dirty="0" err="1"/>
              <a:t>monitoring</a:t>
            </a:r>
            <a:r>
              <a:rPr lang="mi-NZ" dirty="0"/>
              <a:t> </a:t>
            </a:r>
            <a:r>
              <a:rPr lang="mi-NZ" dirty="0" err="1"/>
              <a:t>continues</a:t>
            </a:r>
            <a:r>
              <a:rPr lang="mi-NZ" dirty="0"/>
              <a:t> </a:t>
            </a:r>
          </a:p>
          <a:p>
            <a:r>
              <a:rPr lang="mi-NZ" dirty="0" err="1"/>
              <a:t>Water</a:t>
            </a:r>
            <a:r>
              <a:rPr lang="mi-NZ" dirty="0"/>
              <a:t> Quality </a:t>
            </a:r>
            <a:r>
              <a:rPr lang="mi-NZ" dirty="0" err="1"/>
              <a:t>Ōwhiro</a:t>
            </a:r>
            <a:r>
              <a:rPr lang="mi-NZ" dirty="0"/>
              <a:t> Stream  </a:t>
            </a:r>
            <a:endParaRPr lang="en-NZ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61FBA8-CD5F-9A40-61C6-DBD3FF6A9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2" b="622"/>
          <a:stretch/>
        </p:blipFill>
        <p:spPr/>
      </p:pic>
    </p:spTree>
    <p:extLst>
      <p:ext uri="{BB962C8B-B14F-4D97-AF65-F5344CB8AC3E}">
        <p14:creationId xmlns:p14="http://schemas.microsoft.com/office/powerpoint/2010/main" val="62912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ED53-3E88-9554-2D9E-9EB048C0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i-NZ" dirty="0" err="1"/>
              <a:t>Community</a:t>
            </a:r>
            <a:r>
              <a:rPr lang="mi-NZ" dirty="0"/>
              <a:t> Engagement and </a:t>
            </a:r>
            <a:r>
              <a:rPr lang="mi-NZ" dirty="0" err="1"/>
              <a:t>Resilience</a:t>
            </a:r>
            <a:r>
              <a:rPr lang="mi-NZ" dirty="0"/>
              <a:t> 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49C00-3A0B-2028-6694-C492B2537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mi-NZ" dirty="0"/>
              <a:t>OBRA </a:t>
            </a:r>
            <a:r>
              <a:rPr lang="mi-NZ" dirty="0" err="1"/>
              <a:t>part</a:t>
            </a:r>
            <a:r>
              <a:rPr lang="mi-NZ" dirty="0"/>
              <a:t> of the </a:t>
            </a:r>
            <a:r>
              <a:rPr lang="mi-NZ" dirty="0" err="1"/>
              <a:t>Ōwhiro</a:t>
            </a:r>
            <a:r>
              <a:rPr lang="mi-NZ" dirty="0"/>
              <a:t> </a:t>
            </a:r>
            <a:r>
              <a:rPr lang="mi-NZ" dirty="0" err="1"/>
              <a:t>Catchment</a:t>
            </a:r>
            <a:r>
              <a:rPr lang="mi-NZ" dirty="0"/>
              <a:t> </a:t>
            </a:r>
            <a:r>
              <a:rPr lang="mi-NZ" dirty="0" err="1"/>
              <a:t>Collective</a:t>
            </a:r>
            <a:r>
              <a:rPr lang="mi-NZ" dirty="0"/>
              <a:t> </a:t>
            </a:r>
          </a:p>
          <a:p>
            <a:r>
              <a:rPr lang="mi-NZ" dirty="0"/>
              <a:t>OBRA </a:t>
            </a:r>
            <a:r>
              <a:rPr lang="mi-NZ" dirty="0" err="1"/>
              <a:t>represented</a:t>
            </a:r>
            <a:r>
              <a:rPr lang="mi-NZ" dirty="0"/>
              <a:t> </a:t>
            </a:r>
            <a:r>
              <a:rPr lang="mi-NZ" dirty="0" err="1"/>
              <a:t>in</a:t>
            </a:r>
            <a:r>
              <a:rPr lang="mi-NZ" dirty="0"/>
              <a:t> the 4C </a:t>
            </a:r>
            <a:r>
              <a:rPr lang="mi-NZ" dirty="0" err="1"/>
              <a:t>Community</a:t>
            </a:r>
            <a:r>
              <a:rPr lang="mi-NZ" dirty="0"/>
              <a:t> </a:t>
            </a:r>
          </a:p>
          <a:p>
            <a:r>
              <a:rPr lang="mi-NZ" dirty="0"/>
              <a:t>Hui </a:t>
            </a:r>
            <a:r>
              <a:rPr lang="mi-NZ" dirty="0" err="1"/>
              <a:t>on</a:t>
            </a:r>
            <a:r>
              <a:rPr lang="mi-NZ" dirty="0"/>
              <a:t> 5 </a:t>
            </a:r>
            <a:r>
              <a:rPr lang="mi-NZ" dirty="0" err="1"/>
              <a:t>August</a:t>
            </a:r>
            <a:r>
              <a:rPr lang="mi-NZ" dirty="0"/>
              <a:t> 2023 to </a:t>
            </a:r>
            <a:r>
              <a:rPr lang="mi-NZ" dirty="0" err="1"/>
              <a:t>set</a:t>
            </a:r>
            <a:r>
              <a:rPr lang="mi-NZ" dirty="0"/>
              <a:t> </a:t>
            </a:r>
            <a:r>
              <a:rPr lang="mi-NZ" dirty="0" err="1"/>
              <a:t>out</a:t>
            </a:r>
            <a:r>
              <a:rPr lang="mi-NZ" dirty="0"/>
              <a:t> a </a:t>
            </a:r>
            <a:r>
              <a:rPr lang="mi-NZ" dirty="0" err="1"/>
              <a:t>vision</a:t>
            </a:r>
            <a:r>
              <a:rPr lang="mi-NZ" dirty="0"/>
              <a:t>/</a:t>
            </a:r>
            <a:r>
              <a:rPr lang="mi-NZ" dirty="0" err="1"/>
              <a:t>community</a:t>
            </a:r>
            <a:r>
              <a:rPr lang="mi-NZ" dirty="0"/>
              <a:t> </a:t>
            </a:r>
            <a:r>
              <a:rPr lang="mi-NZ" dirty="0" err="1"/>
              <a:t>framework</a:t>
            </a:r>
            <a:r>
              <a:rPr lang="mi-NZ" dirty="0"/>
              <a:t> for the </a:t>
            </a:r>
            <a:r>
              <a:rPr lang="mi-NZ" dirty="0" err="1"/>
              <a:t>catchment</a:t>
            </a:r>
            <a:r>
              <a:rPr lang="mi-NZ" dirty="0"/>
              <a:t>. </a:t>
            </a:r>
          </a:p>
          <a:p>
            <a:r>
              <a:rPr lang="mi-NZ" dirty="0" err="1"/>
              <a:t>Community</a:t>
            </a:r>
            <a:r>
              <a:rPr lang="mi-NZ" dirty="0"/>
              <a:t> Hub – Meeting 29 </a:t>
            </a:r>
            <a:r>
              <a:rPr lang="mi-NZ" dirty="0" err="1"/>
              <a:t>October</a:t>
            </a:r>
            <a:r>
              <a:rPr lang="mi-NZ" dirty="0"/>
              <a:t> at the School to </a:t>
            </a:r>
            <a:r>
              <a:rPr lang="mi-NZ" dirty="0" err="1"/>
              <a:t>establish</a:t>
            </a:r>
            <a:r>
              <a:rPr lang="mi-NZ" dirty="0"/>
              <a:t> a </a:t>
            </a:r>
            <a:r>
              <a:rPr lang="mi-NZ" dirty="0" err="1"/>
              <a:t>hub</a:t>
            </a:r>
            <a:r>
              <a:rPr lang="mi-NZ" dirty="0"/>
              <a:t>. </a:t>
            </a:r>
          </a:p>
          <a:p>
            <a:r>
              <a:rPr lang="mi-NZ" dirty="0" err="1"/>
              <a:t>Public</a:t>
            </a:r>
            <a:r>
              <a:rPr lang="mi-NZ" dirty="0"/>
              <a:t> </a:t>
            </a:r>
            <a:r>
              <a:rPr lang="mi-NZ" dirty="0" err="1"/>
              <a:t>transport</a:t>
            </a:r>
            <a:r>
              <a:rPr lang="mi-NZ" dirty="0"/>
              <a:t>/Bus Service to </a:t>
            </a:r>
            <a:r>
              <a:rPr lang="mi-NZ" dirty="0" err="1"/>
              <a:t>Ōwhiro</a:t>
            </a:r>
            <a:r>
              <a:rPr lang="mi-NZ" dirty="0"/>
              <a:t> </a:t>
            </a:r>
            <a:r>
              <a:rPr lang="mi-NZ" dirty="0" err="1"/>
              <a:t>Bay</a:t>
            </a:r>
            <a:r>
              <a:rPr lang="mi-NZ" dirty="0"/>
              <a:t> </a:t>
            </a:r>
            <a:endParaRPr lang="en-NZ" dirty="0"/>
          </a:p>
        </p:txBody>
      </p:sp>
      <p:pic>
        <p:nvPicPr>
          <p:cNvPr id="7170" name="Picture 2" descr="Metlink 29 bus - Wellington">
            <a:extLst>
              <a:ext uri="{FF2B5EF4-FFF2-40B4-BE49-F238E27FC236}">
                <a16:creationId xmlns:a16="http://schemas.microsoft.com/office/drawing/2014/main" id="{86AC612D-12E7-AF93-9797-A83D90E2D44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r="120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87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6E7A-8830-9011-18C3-3D66ACA6E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Wasters</a:t>
            </a:r>
            <a:r>
              <a:rPr lang="mi-NZ" dirty="0"/>
              <a:t> of </a:t>
            </a:r>
            <a:r>
              <a:rPr lang="mi-NZ" dirty="0" err="1"/>
              <a:t>Ōwhiro</a:t>
            </a:r>
            <a:r>
              <a:rPr lang="mi-NZ" dirty="0"/>
              <a:t> </a:t>
            </a:r>
            <a:r>
              <a:rPr lang="mi-NZ" dirty="0" err="1"/>
              <a:t>Bay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83375-AD7D-1E39-236B-43222F5D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i-NZ" dirty="0" err="1"/>
              <a:t>Development</a:t>
            </a:r>
            <a:r>
              <a:rPr lang="mi-NZ" dirty="0"/>
              <a:t> of </a:t>
            </a:r>
            <a:r>
              <a:rPr lang="mi-NZ" dirty="0" err="1"/>
              <a:t>list</a:t>
            </a:r>
            <a:r>
              <a:rPr lang="mi-NZ" dirty="0"/>
              <a:t> of </a:t>
            </a:r>
            <a:r>
              <a:rPr lang="mi-NZ" dirty="0" err="1"/>
              <a:t>recycling</a:t>
            </a:r>
            <a:r>
              <a:rPr lang="mi-NZ" dirty="0"/>
              <a:t> </a:t>
            </a:r>
            <a:r>
              <a:rPr lang="mi-NZ" dirty="0" err="1"/>
              <a:t>places</a:t>
            </a:r>
            <a:r>
              <a:rPr lang="mi-NZ" dirty="0"/>
              <a:t> – </a:t>
            </a:r>
            <a:r>
              <a:rPr lang="mi-NZ" dirty="0" err="1"/>
              <a:t>ongoing</a:t>
            </a:r>
            <a:r>
              <a:rPr lang="mi-NZ" dirty="0"/>
              <a:t>. </a:t>
            </a:r>
            <a:r>
              <a:rPr lang="mi-NZ" dirty="0" err="1"/>
              <a:t>Lead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 Mina. </a:t>
            </a:r>
          </a:p>
          <a:p>
            <a:r>
              <a:rPr lang="mi-NZ" dirty="0" err="1"/>
              <a:t>Pursuing</a:t>
            </a:r>
            <a:r>
              <a:rPr lang="mi-NZ" dirty="0"/>
              <a:t> of </a:t>
            </a:r>
            <a:r>
              <a:rPr lang="mi-NZ" dirty="0" err="1"/>
              <a:t>community</a:t>
            </a:r>
            <a:r>
              <a:rPr lang="mi-NZ" dirty="0"/>
              <a:t> </a:t>
            </a:r>
            <a:r>
              <a:rPr lang="mi-NZ" dirty="0" err="1"/>
              <a:t>food</a:t>
            </a:r>
            <a:r>
              <a:rPr lang="mi-NZ" dirty="0"/>
              <a:t> </a:t>
            </a:r>
            <a:r>
              <a:rPr lang="mi-NZ" dirty="0" err="1"/>
              <a:t>swap</a:t>
            </a:r>
            <a:r>
              <a:rPr lang="mi-NZ" dirty="0"/>
              <a:t> </a:t>
            </a:r>
            <a:r>
              <a:rPr lang="mi-NZ" dirty="0" err="1"/>
              <a:t>location</a:t>
            </a:r>
            <a:r>
              <a:rPr lang="mi-NZ" dirty="0"/>
              <a:t>. </a:t>
            </a:r>
            <a:endParaRPr lang="en-NZ" dirty="0"/>
          </a:p>
        </p:txBody>
      </p:sp>
      <p:pic>
        <p:nvPicPr>
          <p:cNvPr id="5" name="Picture 6" descr="A Visit to Wellington City Council Southern Landfill | Keluarga Ghifary">
            <a:extLst>
              <a:ext uri="{FF2B5EF4-FFF2-40B4-BE49-F238E27FC236}">
                <a16:creationId xmlns:a16="http://schemas.microsoft.com/office/drawing/2014/main" id="{5A742C05-E0DE-DA36-5E61-AB1495A7205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r="21521"/>
          <a:stretch>
            <a:fillRect/>
          </a:stretch>
        </p:blipFill>
        <p:spPr bwMode="auto">
          <a:xfrm>
            <a:off x="7213600" y="657225"/>
            <a:ext cx="421005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8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F7743-BCB6-42FA-0FB6-00A597FD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Election</a:t>
            </a:r>
            <a:r>
              <a:rPr lang="mi-NZ" dirty="0"/>
              <a:t> of </a:t>
            </a:r>
            <a:r>
              <a:rPr lang="mi-NZ" dirty="0" err="1"/>
              <a:t>Officers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CA87B-599E-6562-8A6D-3945B68BE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mi-NZ" dirty="0"/>
              <a:t>President: Sue Reid </a:t>
            </a:r>
          </a:p>
          <a:p>
            <a:r>
              <a:rPr lang="mi-NZ" dirty="0"/>
              <a:t>Secretary: Rachel Steele  </a:t>
            </a:r>
          </a:p>
          <a:p>
            <a:r>
              <a:rPr lang="mi-NZ" dirty="0"/>
              <a:t>Treasurer: Ian Reid </a:t>
            </a:r>
          </a:p>
          <a:p>
            <a:r>
              <a:rPr lang="mi-NZ" dirty="0"/>
              <a:t>Committee: Ali Forrest, Eugene Doyle, Mo Blishem, Chris Loveday, Angela Wilson, Hannah Quigan. </a:t>
            </a:r>
          </a:p>
          <a:p>
            <a:r>
              <a:rPr lang="mi-NZ" dirty="0"/>
              <a:t>Welcome to new members Cheryl Smith and Anna Mareia Hammond</a:t>
            </a:r>
            <a:endParaRPr lang="en-NZ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636FF7-2263-6C65-24C1-C8BFB2DFD8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683" t="11889" r="15134" b="11889"/>
          <a:stretch/>
        </p:blipFill>
        <p:spPr>
          <a:xfrm>
            <a:off x="7213600" y="657225"/>
            <a:ext cx="42100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9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EAA1-3764-EB10-C584-D05C5EF8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General Business 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F01B3-9C35-B11C-8EBB-EEFFE0BB9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i-NZ" dirty="0"/>
              <a:t>Acknowledge the contribution of former OBRA president Catherine Skinner who stood down from the Committee in February 2023. </a:t>
            </a:r>
          </a:p>
          <a:p>
            <a:r>
              <a:rPr lang="mi-NZ" dirty="0"/>
              <a:t>Acknowledge too Matt Beaulieu who stood down at this year’s AGM. </a:t>
            </a:r>
            <a:endParaRPr lang="en-NZ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B147DC-83A9-F02F-278B-F4BB0D59F5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521" r="21521"/>
          <a:stretch/>
        </p:blipFill>
        <p:spPr/>
      </p:pic>
    </p:spTree>
    <p:extLst>
      <p:ext uri="{BB962C8B-B14F-4D97-AF65-F5344CB8AC3E}">
        <p14:creationId xmlns:p14="http://schemas.microsoft.com/office/powerpoint/2010/main" val="100651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0AD3-742B-3877-0170-F69D4DA8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Thank</a:t>
            </a:r>
            <a:r>
              <a:rPr lang="mi-NZ" dirty="0"/>
              <a:t> </a:t>
            </a:r>
            <a:r>
              <a:rPr lang="mi-NZ" dirty="0" err="1"/>
              <a:t>you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A4E3B-30EC-5402-0EDB-390106BEC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i-NZ" dirty="0" err="1"/>
              <a:t>Councillors</a:t>
            </a:r>
            <a:r>
              <a:rPr lang="mi-NZ" dirty="0"/>
              <a:t> Foon and </a:t>
            </a:r>
            <a:r>
              <a:rPr lang="mi-NZ" dirty="0" err="1"/>
              <a:t>Abduraham</a:t>
            </a:r>
            <a:r>
              <a:rPr lang="mi-NZ" dirty="0"/>
              <a:t> </a:t>
            </a:r>
          </a:p>
          <a:p>
            <a:r>
              <a:rPr lang="mi-NZ" dirty="0" err="1"/>
              <a:t>Ōwhiro</a:t>
            </a:r>
            <a:r>
              <a:rPr lang="mi-NZ" dirty="0"/>
              <a:t> </a:t>
            </a:r>
            <a:r>
              <a:rPr lang="mi-NZ" dirty="0" err="1"/>
              <a:t>Bay</a:t>
            </a:r>
            <a:r>
              <a:rPr lang="mi-NZ" dirty="0"/>
              <a:t> School </a:t>
            </a:r>
          </a:p>
          <a:p>
            <a:r>
              <a:rPr lang="mi-NZ" dirty="0" err="1"/>
              <a:t>Ōwhiro</a:t>
            </a:r>
            <a:r>
              <a:rPr lang="mi-NZ" dirty="0"/>
              <a:t> </a:t>
            </a:r>
            <a:r>
              <a:rPr lang="mi-NZ" dirty="0" err="1"/>
              <a:t>Bay</a:t>
            </a:r>
            <a:r>
              <a:rPr lang="mi-NZ" dirty="0"/>
              <a:t> </a:t>
            </a:r>
            <a:r>
              <a:rPr lang="mi-NZ" dirty="0" err="1"/>
              <a:t>community</a:t>
            </a:r>
            <a:r>
              <a:rPr lang="mi-NZ" dirty="0"/>
              <a:t> </a:t>
            </a:r>
          </a:p>
          <a:p>
            <a:r>
              <a:rPr lang="mi-NZ" dirty="0"/>
              <a:t>OBRA </a:t>
            </a:r>
            <a:r>
              <a:rPr lang="mi-NZ" dirty="0" err="1"/>
              <a:t>committee</a:t>
            </a:r>
            <a:r>
              <a:rPr lang="mi-NZ" dirty="0"/>
              <a:t> </a:t>
            </a:r>
            <a:endParaRPr lang="en-NZ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42738D-602C-84E4-4D42-0E96512EFC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521" r="21521"/>
          <a:stretch/>
        </p:blipFill>
        <p:spPr/>
      </p:pic>
    </p:spTree>
    <p:extLst>
      <p:ext uri="{BB962C8B-B14F-4D97-AF65-F5344CB8AC3E}">
        <p14:creationId xmlns:p14="http://schemas.microsoft.com/office/powerpoint/2010/main" val="38492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4952-BC4C-D355-6DEC-D1D56838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Agenda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5F30-9F2E-D5FB-8312-542C85818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i-NZ" dirty="0">
                <a:latin typeface="Calibre Light" panose="020B0303030202060203" pitchFamily="34" charset="0"/>
              </a:rPr>
              <a:t>1. </a:t>
            </a:r>
            <a:r>
              <a:rPr lang="mi-NZ" dirty="0" err="1">
                <a:latin typeface="Calibre Light" panose="020B0303030202060203" pitchFamily="34" charset="0"/>
              </a:rPr>
              <a:t>Welcome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marL="0" indent="0">
              <a:buNone/>
            </a:pPr>
            <a:r>
              <a:rPr lang="mi-NZ" dirty="0">
                <a:latin typeface="Calibre Light" panose="020B0303030202060203" pitchFamily="34" charset="0"/>
              </a:rPr>
              <a:t>2. </a:t>
            </a:r>
            <a:r>
              <a:rPr lang="mi-NZ" dirty="0" err="1">
                <a:latin typeface="Calibre Light" panose="020B0303030202060203" pitchFamily="34" charset="0"/>
              </a:rPr>
              <a:t>Apologies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marL="261938" indent="-261938">
              <a:buNone/>
            </a:pPr>
            <a:r>
              <a:rPr lang="mi-NZ" dirty="0">
                <a:latin typeface="Calibre Light" panose="020B0303030202060203" pitchFamily="34" charset="0"/>
              </a:rPr>
              <a:t>3. </a:t>
            </a:r>
            <a:r>
              <a:rPr lang="mi-NZ" dirty="0" err="1">
                <a:latin typeface="Calibre Light" panose="020B0303030202060203" pitchFamily="34" charset="0"/>
              </a:rPr>
              <a:t>Confirmation</a:t>
            </a:r>
            <a:r>
              <a:rPr lang="mi-NZ" dirty="0">
                <a:latin typeface="Calibre Light" panose="020B0303030202060203" pitchFamily="34" charset="0"/>
              </a:rPr>
              <a:t> of </a:t>
            </a:r>
            <a:r>
              <a:rPr lang="mi-NZ" dirty="0" err="1">
                <a:latin typeface="Calibre Light" panose="020B0303030202060203" pitchFamily="34" charset="0"/>
              </a:rPr>
              <a:t>minutes</a:t>
            </a:r>
            <a:r>
              <a:rPr lang="mi-NZ" dirty="0">
                <a:latin typeface="Calibre Light" panose="020B0303030202060203" pitchFamily="34" charset="0"/>
              </a:rPr>
              <a:t> 2022 </a:t>
            </a:r>
            <a:r>
              <a:rPr lang="mi-NZ" dirty="0" err="1">
                <a:latin typeface="Calibre Light" panose="020B0303030202060203" pitchFamily="34" charset="0"/>
              </a:rPr>
              <a:t>Annual</a:t>
            </a:r>
            <a:r>
              <a:rPr lang="mi-NZ" dirty="0">
                <a:latin typeface="Calibre Light" panose="020B0303030202060203" pitchFamily="34" charset="0"/>
              </a:rPr>
              <a:t> General Meeting </a:t>
            </a:r>
          </a:p>
          <a:p>
            <a:pPr marL="0" indent="0">
              <a:buNone/>
            </a:pPr>
            <a:r>
              <a:rPr lang="mi-NZ" dirty="0">
                <a:latin typeface="Calibre Light" panose="020B0303030202060203" pitchFamily="34" charset="0"/>
              </a:rPr>
              <a:t>4. Finance </a:t>
            </a:r>
            <a:r>
              <a:rPr lang="mi-NZ" dirty="0" err="1">
                <a:latin typeface="Calibre Light" panose="020B0303030202060203" pitchFamily="34" charset="0"/>
              </a:rPr>
              <a:t>Report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marL="0" indent="0">
              <a:buNone/>
            </a:pPr>
            <a:r>
              <a:rPr lang="mi-NZ" dirty="0">
                <a:latin typeface="Calibre Light" panose="020B0303030202060203" pitchFamily="34" charset="0"/>
              </a:rPr>
              <a:t>5. </a:t>
            </a:r>
            <a:r>
              <a:rPr lang="mi-NZ" dirty="0" err="1">
                <a:latin typeface="Calibre Light" panose="020B0303030202060203" pitchFamily="34" charset="0"/>
              </a:rPr>
              <a:t>Annual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Report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marL="0" indent="0">
              <a:buNone/>
            </a:pPr>
            <a:r>
              <a:rPr lang="mi-NZ" dirty="0">
                <a:latin typeface="Calibre Light" panose="020B0303030202060203" pitchFamily="34" charset="0"/>
              </a:rPr>
              <a:t>6. </a:t>
            </a:r>
            <a:r>
              <a:rPr lang="mi-NZ" dirty="0" err="1">
                <a:latin typeface="Calibre Light" panose="020B0303030202060203" pitchFamily="34" charset="0"/>
              </a:rPr>
              <a:t>Election</a:t>
            </a:r>
            <a:r>
              <a:rPr lang="mi-NZ" dirty="0">
                <a:latin typeface="Calibre Light" panose="020B0303030202060203" pitchFamily="34" charset="0"/>
              </a:rPr>
              <a:t> of </a:t>
            </a:r>
            <a:r>
              <a:rPr lang="mi-NZ" dirty="0" err="1">
                <a:latin typeface="Calibre Light" panose="020B0303030202060203" pitchFamily="34" charset="0"/>
              </a:rPr>
              <a:t>officers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marL="0" indent="0">
              <a:buNone/>
            </a:pPr>
            <a:r>
              <a:rPr lang="mi-NZ" dirty="0">
                <a:latin typeface="Calibre Light" panose="020B0303030202060203" pitchFamily="34" charset="0"/>
              </a:rPr>
              <a:t>7. General Business </a:t>
            </a:r>
          </a:p>
          <a:p>
            <a:pPr marL="0" indent="0">
              <a:buNone/>
            </a:pPr>
            <a:endParaRPr lang="en-NZ" dirty="0">
              <a:latin typeface="Calibre Light" panose="020B0303030202060203" pitchFamily="34" charset="0"/>
            </a:endParaRPr>
          </a:p>
        </p:txBody>
      </p:sp>
      <p:pic>
        <p:nvPicPr>
          <p:cNvPr id="4100" name="Picture 4" descr="Small but mighty: Earth's tiniest penguin – Forest &amp; Bird">
            <a:extLst>
              <a:ext uri="{FF2B5EF4-FFF2-40B4-BE49-F238E27FC236}">
                <a16:creationId xmlns:a16="http://schemas.microsoft.com/office/drawing/2014/main" id="{1494F52A-4994-AF8A-F100-48BCBA49C4B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r="246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8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6188-F68D-BFD9-66D3-F48798CD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Minutes</a:t>
            </a:r>
            <a:r>
              <a:rPr lang="mi-NZ" dirty="0"/>
              <a:t> of 2022 AGM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5F517-2618-AC4F-59E9-14E5DA108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i-NZ" dirty="0"/>
              <a:t>Meeting </a:t>
            </a:r>
            <a:r>
              <a:rPr lang="mi-NZ" dirty="0" err="1"/>
              <a:t>was</a:t>
            </a:r>
            <a:r>
              <a:rPr lang="mi-NZ" dirty="0"/>
              <a:t> </a:t>
            </a:r>
            <a:r>
              <a:rPr lang="mi-NZ" dirty="0" err="1"/>
              <a:t>online</a:t>
            </a:r>
            <a:r>
              <a:rPr lang="mi-NZ" dirty="0"/>
              <a:t> </a:t>
            </a:r>
          </a:p>
          <a:p>
            <a:r>
              <a:rPr lang="mi-NZ" dirty="0" err="1"/>
              <a:t>Outstanding</a:t>
            </a:r>
            <a:r>
              <a:rPr lang="mi-NZ" dirty="0"/>
              <a:t> </a:t>
            </a:r>
            <a:r>
              <a:rPr lang="mi-NZ" dirty="0" err="1"/>
              <a:t>items</a:t>
            </a:r>
            <a:r>
              <a:rPr lang="mi-NZ" dirty="0"/>
              <a:t> from </a:t>
            </a:r>
            <a:r>
              <a:rPr lang="mi-NZ" dirty="0" err="1"/>
              <a:t>those</a:t>
            </a:r>
            <a:r>
              <a:rPr lang="mi-NZ" dirty="0"/>
              <a:t> </a:t>
            </a:r>
            <a:r>
              <a:rPr lang="mi-NZ" dirty="0" err="1"/>
              <a:t>minutes</a:t>
            </a:r>
            <a:r>
              <a:rPr lang="mi-NZ" dirty="0"/>
              <a:t> </a:t>
            </a:r>
          </a:p>
          <a:p>
            <a:pPr lvl="1"/>
            <a:r>
              <a:rPr lang="mi-NZ" dirty="0" err="1"/>
              <a:t>Speed</a:t>
            </a:r>
            <a:r>
              <a:rPr lang="mi-NZ" dirty="0"/>
              <a:t> </a:t>
            </a:r>
            <a:r>
              <a:rPr lang="mi-NZ" dirty="0" err="1"/>
              <a:t>limit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Ōwhiro</a:t>
            </a:r>
            <a:r>
              <a:rPr lang="mi-NZ" dirty="0"/>
              <a:t> </a:t>
            </a:r>
            <a:r>
              <a:rPr lang="mi-NZ" dirty="0" err="1"/>
              <a:t>Bay</a:t>
            </a:r>
            <a:r>
              <a:rPr lang="mi-NZ" dirty="0"/>
              <a:t> </a:t>
            </a:r>
            <a:r>
              <a:rPr lang="mi-NZ" dirty="0" err="1"/>
              <a:t>Parade</a:t>
            </a:r>
            <a:r>
              <a:rPr lang="mi-NZ" dirty="0"/>
              <a:t> </a:t>
            </a:r>
          </a:p>
          <a:p>
            <a:pPr lvl="1"/>
            <a:r>
              <a:rPr lang="mi-NZ" dirty="0"/>
              <a:t>Weeds </a:t>
            </a:r>
            <a:r>
              <a:rPr lang="mi-NZ" dirty="0" err="1"/>
              <a:t>on</a:t>
            </a:r>
            <a:r>
              <a:rPr lang="mi-NZ" dirty="0"/>
              <a:t> The Green </a:t>
            </a:r>
          </a:p>
          <a:p>
            <a:pPr lvl="1"/>
            <a:r>
              <a:rPr lang="mi-NZ" dirty="0" err="1"/>
              <a:t>Community</a:t>
            </a:r>
            <a:r>
              <a:rPr lang="mi-NZ" dirty="0"/>
              <a:t> </a:t>
            </a:r>
            <a:r>
              <a:rPr lang="mi-NZ" dirty="0" err="1"/>
              <a:t>wanting</a:t>
            </a:r>
            <a:r>
              <a:rPr lang="mi-NZ" dirty="0"/>
              <a:t> Information </a:t>
            </a:r>
            <a:r>
              <a:rPr lang="mi-NZ" dirty="0" err="1"/>
              <a:t>on</a:t>
            </a:r>
            <a:r>
              <a:rPr lang="mi-NZ" dirty="0"/>
              <a:t> the </a:t>
            </a:r>
            <a:r>
              <a:rPr lang="mi-NZ" dirty="0" err="1"/>
              <a:t>release</a:t>
            </a:r>
            <a:r>
              <a:rPr lang="mi-NZ" dirty="0"/>
              <a:t> of kiwi </a:t>
            </a:r>
            <a:r>
              <a:rPr lang="mi-NZ" dirty="0" err="1"/>
              <a:t>in</a:t>
            </a:r>
            <a:r>
              <a:rPr lang="mi-NZ" dirty="0"/>
              <a:t> the </a:t>
            </a:r>
            <a:r>
              <a:rPr lang="mi-NZ" dirty="0" err="1"/>
              <a:t>hills</a:t>
            </a:r>
            <a:r>
              <a:rPr lang="mi-NZ" dirty="0"/>
              <a:t> </a:t>
            </a:r>
            <a:endParaRPr lang="en-NZ" dirty="0"/>
          </a:p>
        </p:txBody>
      </p:sp>
      <p:pic>
        <p:nvPicPr>
          <p:cNvPr id="2050" name="Picture 2" descr="Outdoors - Red Rocks / Pariwhero - Wellington City Council">
            <a:extLst>
              <a:ext uri="{FF2B5EF4-FFF2-40B4-BE49-F238E27FC236}">
                <a16:creationId xmlns:a16="http://schemas.microsoft.com/office/drawing/2014/main" id="{157E9890-5DD2-2F4F-8CD4-6CD8F8D2ECA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22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21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8C48-F020-2BFD-CDE1-368D5D91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5" y="111500"/>
            <a:ext cx="11338832" cy="1325563"/>
          </a:xfrm>
        </p:spPr>
        <p:txBody>
          <a:bodyPr/>
          <a:lstStyle/>
          <a:p>
            <a:r>
              <a:rPr lang="mi-NZ" dirty="0"/>
              <a:t>Finance </a:t>
            </a:r>
            <a:r>
              <a:rPr lang="mi-NZ" dirty="0" err="1"/>
              <a:t>Report</a:t>
            </a:r>
            <a:r>
              <a:rPr lang="mi-NZ" dirty="0"/>
              <a:t> </a:t>
            </a:r>
            <a:endParaRPr lang="en-NZ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B1270AA-0EB4-0ACD-5DDD-9CBFFB620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567663"/>
              </p:ext>
            </p:extLst>
          </p:nvPr>
        </p:nvGraphicFramePr>
        <p:xfrm>
          <a:off x="586854" y="1043296"/>
          <a:ext cx="10549718" cy="5469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8860">
                  <a:extLst>
                    <a:ext uri="{9D8B030D-6E8A-4147-A177-3AD203B41FA5}">
                      <a16:colId xmlns:a16="http://schemas.microsoft.com/office/drawing/2014/main" val="2316962460"/>
                    </a:ext>
                  </a:extLst>
                </a:gridCol>
                <a:gridCol w="1730667">
                  <a:extLst>
                    <a:ext uri="{9D8B030D-6E8A-4147-A177-3AD203B41FA5}">
                      <a16:colId xmlns:a16="http://schemas.microsoft.com/office/drawing/2014/main" val="2657490353"/>
                    </a:ext>
                  </a:extLst>
                </a:gridCol>
                <a:gridCol w="1740045">
                  <a:extLst>
                    <a:ext uri="{9D8B030D-6E8A-4147-A177-3AD203B41FA5}">
                      <a16:colId xmlns:a16="http://schemas.microsoft.com/office/drawing/2014/main" val="204057446"/>
                    </a:ext>
                  </a:extLst>
                </a:gridCol>
                <a:gridCol w="2470146">
                  <a:extLst>
                    <a:ext uri="{9D8B030D-6E8A-4147-A177-3AD203B41FA5}">
                      <a16:colId xmlns:a16="http://schemas.microsoft.com/office/drawing/2014/main" val="1758866052"/>
                    </a:ext>
                  </a:extLst>
                </a:gridCol>
              </a:tblGrid>
              <a:tr h="189862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effectLst/>
                          <a:latin typeface="+mj-lt"/>
                        </a:rPr>
                        <a:t>Statement of Financial Position </a:t>
                      </a:r>
                      <a:endParaRPr lang="en-NZ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solidFill>
                      <a:srgbClr val="326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921474"/>
                  </a:ext>
                </a:extLst>
              </a:tr>
              <a:tr h="189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713E3B"/>
                          </a:solidFill>
                          <a:effectLst/>
                          <a:latin typeface="+mj-lt"/>
                        </a:rPr>
                        <a:t>Jun-2021</a:t>
                      </a:r>
                      <a:endParaRPr lang="en-NZ" sz="1300" b="1" dirty="0">
                        <a:solidFill>
                          <a:srgbClr val="713E3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713E3B"/>
                          </a:solidFill>
                          <a:effectLst/>
                          <a:latin typeface="+mj-lt"/>
                        </a:rPr>
                        <a:t>Jun-2022</a:t>
                      </a:r>
                      <a:endParaRPr lang="en-NZ" sz="1300" b="1" dirty="0">
                        <a:solidFill>
                          <a:srgbClr val="713E3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713E3B"/>
                          </a:solidFill>
                          <a:effectLst/>
                          <a:latin typeface="+mj-lt"/>
                        </a:rPr>
                        <a:t>Jun-2023</a:t>
                      </a:r>
                      <a:endParaRPr lang="en-NZ" sz="1300" b="1" dirty="0">
                        <a:solidFill>
                          <a:srgbClr val="713E3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16966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Current Assets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98710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 err="1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ANZ</a:t>
                      </a: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 Cheque Account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1,851.67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2,587.85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4,331.41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426217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Cash on Hand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315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19738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Total Assets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1,851.67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2,902.85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4,331.41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873072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Liabilities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859801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Baptist Church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-100.00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717409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Reimbursed expenses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-385.00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148662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Total Liabilities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157.68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Nil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-485.00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275092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Net Financial Position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$3,846.41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419718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Balance at start of year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$1,693.99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$2,902.85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11858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Balance end of year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$1,693.99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$2,902.85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$3,846.41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7680841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Change in Financial Position</a:t>
                      </a:r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rgbClr val="326C8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$1,208.86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$943.56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47123"/>
                  </a:ext>
                </a:extLst>
              </a:tr>
              <a:tr h="18986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Statement of Financial Performance for year </a:t>
                      </a:r>
                      <a:endParaRPr lang="en-NZ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26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sz="13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26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76396"/>
                  </a:ext>
                </a:extLst>
              </a:tr>
              <a:tr h="189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Income</a:t>
                      </a:r>
                      <a:endParaRPr lang="en-NZ" sz="1300" b="1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713E3B"/>
                          </a:solidFill>
                          <a:effectLst/>
                          <a:latin typeface="+mj-lt"/>
                        </a:rPr>
                        <a:t>Jun-2021</a:t>
                      </a:r>
                      <a:endParaRPr lang="en-NZ" sz="1300" b="1" dirty="0">
                        <a:solidFill>
                          <a:srgbClr val="713E3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713E3B"/>
                          </a:solidFill>
                          <a:effectLst/>
                          <a:latin typeface="+mj-lt"/>
                        </a:rPr>
                        <a:t>Jun-2022</a:t>
                      </a:r>
                      <a:endParaRPr lang="en-NZ" sz="1300" b="1" dirty="0">
                        <a:solidFill>
                          <a:srgbClr val="713E3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solidFill>
                            <a:srgbClr val="713E3B"/>
                          </a:solidFill>
                          <a:effectLst/>
                          <a:latin typeface="+mj-lt"/>
                        </a:rPr>
                        <a:t>Jun -2023</a:t>
                      </a:r>
                      <a:endParaRPr lang="en-NZ" sz="1300" b="1" dirty="0">
                        <a:solidFill>
                          <a:srgbClr val="713E3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891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WCC funding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1,550.00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1,000.00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1,000.00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171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 Consultation Income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600.00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157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Interest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0.08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0.62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51.93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225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 err="1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Matariki</a:t>
                      </a: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 Event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415.00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178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Total 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$1,550.08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$1,415.62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1,651.93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112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Expenditure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3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Function expenses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157.68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161.76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-492.50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316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Internet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45.00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-192.50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66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-23.37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698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Total 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$157.68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$206.76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-708.37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852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rgbClr val="326C80"/>
                          </a:solidFill>
                          <a:effectLst/>
                          <a:latin typeface="+mj-lt"/>
                        </a:rPr>
                        <a:t>Surplus for the year</a:t>
                      </a:r>
                      <a:endParaRPr lang="en-NZ" sz="1300" dirty="0">
                        <a:solidFill>
                          <a:srgbClr val="326C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$1,392.40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$1,208.86</a:t>
                      </a:r>
                      <a:endParaRPr lang="en-NZ" sz="13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$943.56</a:t>
                      </a:r>
                      <a:endParaRPr lang="en-NZ" sz="13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94" marR="50194" marT="0" marB="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410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whiro Bay, Wellington with South Island in distance : r/newzealand">
            <a:extLst>
              <a:ext uri="{FF2B5EF4-FFF2-40B4-BE49-F238E27FC236}">
                <a16:creationId xmlns:a16="http://schemas.microsoft.com/office/drawing/2014/main" id="{11AA90C0-08B8-D656-F2DA-9423FF0E7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1"/>
          <a:stretch/>
        </p:blipFill>
        <p:spPr bwMode="auto">
          <a:xfrm>
            <a:off x="0" y="0"/>
            <a:ext cx="12192000" cy="337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of a moon&#10;&#10;Description automatically generated">
            <a:extLst>
              <a:ext uri="{FF2B5EF4-FFF2-40B4-BE49-F238E27FC236}">
                <a16:creationId xmlns:a16="http://schemas.microsoft.com/office/drawing/2014/main" id="{6B73C34C-0449-FDBA-B149-A1A6DC5FC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18" y="4632326"/>
            <a:ext cx="2132382" cy="22256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09592B-7941-1AD1-C96B-47BAD4F89AEE}"/>
              </a:ext>
            </a:extLst>
          </p:cNvPr>
          <p:cNvSpPr/>
          <p:nvPr/>
        </p:nvSpPr>
        <p:spPr>
          <a:xfrm>
            <a:off x="377372" y="406400"/>
            <a:ext cx="5355771" cy="6045200"/>
          </a:xfrm>
          <a:prstGeom prst="rect">
            <a:avLst/>
          </a:prstGeom>
          <a:solidFill>
            <a:srgbClr val="326C8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BB35B-6F1B-83BC-7B64-4F36D95D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72" y="725714"/>
            <a:ext cx="4368800" cy="5341257"/>
          </a:xfrm>
        </p:spPr>
        <p:txBody>
          <a:bodyPr anchor="ctr">
            <a:normAutofit/>
          </a:bodyPr>
          <a:lstStyle/>
          <a:p>
            <a:r>
              <a:rPr lang="mi-NZ" b="1" dirty="0" err="1">
                <a:solidFill>
                  <a:schemeClr val="bg1"/>
                </a:solidFill>
                <a:latin typeface="Calibre Medium" panose="020B0603030202060203" pitchFamily="34" charset="0"/>
              </a:rPr>
              <a:t>Annual</a:t>
            </a:r>
            <a:r>
              <a:rPr lang="mi-NZ" b="1" dirty="0">
                <a:solidFill>
                  <a:schemeClr val="bg1"/>
                </a:solidFill>
                <a:latin typeface="Calibre Medium" panose="020B0603030202060203" pitchFamily="34" charset="0"/>
              </a:rPr>
              <a:t> </a:t>
            </a:r>
            <a:r>
              <a:rPr lang="mi-NZ" b="1" dirty="0" err="1">
                <a:solidFill>
                  <a:schemeClr val="bg1"/>
                </a:solidFill>
                <a:latin typeface="Calibre Medium" panose="020B0603030202060203" pitchFamily="34" charset="0"/>
              </a:rPr>
              <a:t>Report</a:t>
            </a:r>
            <a:endParaRPr lang="en-NZ" b="1" dirty="0">
              <a:solidFill>
                <a:schemeClr val="bg1"/>
              </a:solidFill>
              <a:latin typeface="Calibre Medium" panose="020B060303020206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6C404-E820-F724-F416-80363E080677}"/>
              </a:ext>
            </a:extLst>
          </p:cNvPr>
          <p:cNvSpPr txBox="1"/>
          <p:nvPr/>
        </p:nvSpPr>
        <p:spPr>
          <a:xfrm>
            <a:off x="5936343" y="3429000"/>
            <a:ext cx="58782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2023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Ōwhiro</a:t>
            </a:r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Bay</a:t>
            </a:r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Residents</a:t>
            </a:r>
            <a:r>
              <a:rPr lang="mi-NZ" sz="4400" b="1" dirty="0">
                <a:solidFill>
                  <a:srgbClr val="713E3B"/>
                </a:solidFill>
                <a:latin typeface="Calibre Medium" panose="020B0603030202060203" pitchFamily="34" charset="0"/>
              </a:rPr>
              <a:t>’ </a:t>
            </a:r>
            <a:r>
              <a:rPr lang="mi-NZ" sz="4400" b="1" dirty="0" err="1">
                <a:solidFill>
                  <a:srgbClr val="713E3B"/>
                </a:solidFill>
                <a:latin typeface="Calibre Medium" panose="020B0603030202060203" pitchFamily="34" charset="0"/>
              </a:rPr>
              <a:t>Association</a:t>
            </a:r>
            <a:endParaRPr lang="en-NZ" sz="2400" dirty="0">
              <a:solidFill>
                <a:srgbClr val="713E3B"/>
              </a:solidFill>
              <a:latin typeface="Calibre Medium" panose="020B060303020206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126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3ED4-5A4D-3CED-AF89-EF390F16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Report</a:t>
            </a:r>
            <a:r>
              <a:rPr lang="mi-NZ" dirty="0"/>
              <a:t> to the AGM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71D3F-2508-7B0B-ECF1-E03FDA996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4" y="1387523"/>
            <a:ext cx="11338832" cy="533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mi-NZ" dirty="0" err="1">
                <a:latin typeface="Calibre Light" panose="020B0303030202060203" pitchFamily="34" charset="0"/>
              </a:rPr>
              <a:t>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Sue Reid – </a:t>
            </a:r>
            <a:r>
              <a:rPr lang="mi-NZ" dirty="0" err="1">
                <a:latin typeface="Calibre Light" panose="020B0303030202060203" pitchFamily="34" charset="0"/>
              </a:rPr>
              <a:t>Chair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Rachel Steele – </a:t>
            </a:r>
            <a:r>
              <a:rPr lang="mi-NZ" dirty="0" err="1">
                <a:latin typeface="Calibre Light" panose="020B0303030202060203" pitchFamily="34" charset="0"/>
              </a:rPr>
              <a:t>Secretary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Ian Reid – </a:t>
            </a:r>
            <a:r>
              <a:rPr lang="mi-NZ" dirty="0" err="1">
                <a:latin typeface="Calibre Light" panose="020B0303030202060203" pitchFamily="34" charset="0"/>
              </a:rPr>
              <a:t>Treasurer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Alison Forrest – </a:t>
            </a:r>
            <a:r>
              <a:rPr lang="mi-NZ" dirty="0" err="1">
                <a:latin typeface="Calibre Light" panose="020B0303030202060203" pitchFamily="34" charset="0"/>
              </a:rPr>
              <a:t>Landfill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Subcommittee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co-lead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Angela Wilson – </a:t>
            </a:r>
            <a:r>
              <a:rPr lang="mi-NZ" dirty="0" err="1">
                <a:latin typeface="Calibre Light" panose="020B0303030202060203" pitchFamily="34" charset="0"/>
              </a:rPr>
              <a:t>Landfill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Subcommittee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co-lead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Mo Blishen – </a:t>
            </a:r>
            <a:r>
              <a:rPr lang="mi-NZ" dirty="0" err="1">
                <a:latin typeface="Calibre Light" panose="020B0303030202060203" pitchFamily="34" charset="0"/>
              </a:rPr>
              <a:t>Events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Subcommittee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Chris Loveday – </a:t>
            </a:r>
            <a:r>
              <a:rPr lang="mi-NZ" dirty="0" err="1">
                <a:latin typeface="Calibre Light" panose="020B0303030202060203" pitchFamily="34" charset="0"/>
              </a:rPr>
              <a:t>Events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Subcommittee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Eugene Doyle – </a:t>
            </a:r>
            <a:r>
              <a:rPr lang="mi-NZ" dirty="0" err="1">
                <a:latin typeface="Calibre Light" panose="020B0303030202060203" pitchFamily="34" charset="0"/>
              </a:rPr>
              <a:t>Environment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Subcommittee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Matt </a:t>
            </a:r>
            <a:r>
              <a:rPr lang="mi-NZ" dirty="0" err="1">
                <a:latin typeface="Calibre Light" panose="020B0303030202060203" pitchFamily="34" charset="0"/>
              </a:rPr>
              <a:t>Beaulieu</a:t>
            </a:r>
            <a:r>
              <a:rPr lang="mi-NZ" dirty="0">
                <a:latin typeface="Calibre Light" panose="020B0303030202060203" pitchFamily="34" charset="0"/>
              </a:rPr>
              <a:t> – </a:t>
            </a:r>
            <a:r>
              <a:rPr lang="mi-NZ" dirty="0" err="1">
                <a:latin typeface="Calibre Light" panose="020B0303030202060203" pitchFamily="34" charset="0"/>
              </a:rPr>
              <a:t>Environment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Subcommittee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1"/>
            <a:r>
              <a:rPr lang="mi-NZ" dirty="0">
                <a:latin typeface="Calibre Light" panose="020B0303030202060203" pitchFamily="34" charset="0"/>
              </a:rPr>
              <a:t>Hannah </a:t>
            </a:r>
            <a:r>
              <a:rPr lang="mi-NZ" dirty="0" err="1">
                <a:latin typeface="Calibre Light" panose="020B0303030202060203" pitchFamily="34" charset="0"/>
              </a:rPr>
              <a:t>Quigan</a:t>
            </a:r>
            <a:r>
              <a:rPr lang="mi-NZ" dirty="0">
                <a:latin typeface="Calibre Light" panose="020B0303030202060203" pitchFamily="34" charset="0"/>
              </a:rPr>
              <a:t> – </a:t>
            </a:r>
            <a:r>
              <a:rPr lang="mi-NZ" dirty="0" err="1">
                <a:latin typeface="Calibre Light" panose="020B0303030202060203" pitchFamily="34" charset="0"/>
              </a:rPr>
              <a:t>Committee</a:t>
            </a:r>
            <a:r>
              <a:rPr lang="mi-NZ" dirty="0">
                <a:latin typeface="Calibre Light" panose="020B0303030202060203" pitchFamily="34" charset="0"/>
              </a:rPr>
              <a:t> </a:t>
            </a:r>
          </a:p>
          <a:p>
            <a:pPr lvl="2"/>
            <a:r>
              <a:rPr lang="mi-NZ" dirty="0" err="1">
                <a:latin typeface="Calibre Light" panose="020B0303030202060203" pitchFamily="34" charset="0"/>
              </a:rPr>
              <a:t>Resignation</a:t>
            </a:r>
            <a:r>
              <a:rPr lang="mi-NZ" dirty="0">
                <a:latin typeface="Calibre Light" panose="020B0303030202060203" pitchFamily="34" charset="0"/>
              </a:rPr>
              <a:t> of </a:t>
            </a:r>
            <a:r>
              <a:rPr lang="mi-NZ" dirty="0" err="1">
                <a:latin typeface="Calibre Light" panose="020B0303030202060203" pitchFamily="34" charset="0"/>
              </a:rPr>
              <a:t>former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President</a:t>
            </a:r>
            <a:r>
              <a:rPr lang="mi-NZ" dirty="0">
                <a:latin typeface="Calibre Light" panose="020B0303030202060203" pitchFamily="34" charset="0"/>
              </a:rPr>
              <a:t> Catherine </a:t>
            </a:r>
            <a:r>
              <a:rPr lang="mi-NZ" dirty="0" err="1">
                <a:latin typeface="Calibre Light" panose="020B0303030202060203" pitchFamily="34" charset="0"/>
              </a:rPr>
              <a:t>Skinner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in</a:t>
            </a:r>
            <a:r>
              <a:rPr lang="mi-NZ" dirty="0">
                <a:latin typeface="Calibre Light" panose="020B0303030202060203" pitchFamily="34" charset="0"/>
              </a:rPr>
              <a:t> </a:t>
            </a:r>
            <a:r>
              <a:rPr lang="mi-NZ" dirty="0" err="1">
                <a:latin typeface="Calibre Light" panose="020B0303030202060203" pitchFamily="34" charset="0"/>
              </a:rPr>
              <a:t>February</a:t>
            </a:r>
            <a:r>
              <a:rPr lang="mi-NZ" dirty="0">
                <a:latin typeface="Calibre Light" panose="020B0303030202060203" pitchFamily="34" charset="0"/>
              </a:rPr>
              <a:t> 2023 </a:t>
            </a:r>
            <a:endParaRPr lang="en-NZ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4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EE0D-2C83-6F81-1EE9-557113E1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Events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F73D2-008D-2410-1632-1FFD6848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436914"/>
            <a:ext cx="5995307" cy="5138059"/>
          </a:xfrm>
        </p:spPr>
        <p:txBody>
          <a:bodyPr/>
          <a:lstStyle/>
          <a:p>
            <a:r>
              <a:rPr lang="mi-NZ" dirty="0"/>
              <a:t>Matariki </a:t>
            </a:r>
          </a:p>
          <a:p>
            <a:r>
              <a:rPr lang="mi-NZ" dirty="0" err="1"/>
              <a:t>Meet</a:t>
            </a:r>
            <a:r>
              <a:rPr lang="mi-NZ" dirty="0"/>
              <a:t> the </a:t>
            </a:r>
            <a:r>
              <a:rPr lang="mi-NZ" dirty="0" err="1"/>
              <a:t>candidates</a:t>
            </a:r>
            <a:r>
              <a:rPr lang="mi-NZ" dirty="0"/>
              <a:t> </a:t>
            </a:r>
          </a:p>
          <a:p>
            <a:r>
              <a:rPr lang="mi-NZ" dirty="0" err="1"/>
              <a:t>Community</a:t>
            </a:r>
            <a:r>
              <a:rPr lang="mi-NZ" dirty="0"/>
              <a:t> </a:t>
            </a:r>
            <a:r>
              <a:rPr lang="mi-NZ" dirty="0" err="1"/>
              <a:t>survey</a:t>
            </a:r>
            <a:r>
              <a:rPr lang="mi-NZ" dirty="0"/>
              <a:t> </a:t>
            </a:r>
          </a:p>
          <a:p>
            <a:r>
              <a:rPr lang="mi-NZ" dirty="0" err="1"/>
              <a:t>Emergency</a:t>
            </a:r>
            <a:r>
              <a:rPr lang="mi-NZ" dirty="0"/>
              <a:t> </a:t>
            </a:r>
            <a:r>
              <a:rPr lang="mi-NZ" dirty="0" err="1"/>
              <a:t>Community</a:t>
            </a:r>
            <a:r>
              <a:rPr lang="mi-NZ" dirty="0"/>
              <a:t> Hub Day</a:t>
            </a:r>
          </a:p>
          <a:p>
            <a:r>
              <a:rPr lang="mi-NZ" dirty="0" err="1"/>
              <a:t>Easter</a:t>
            </a:r>
            <a:r>
              <a:rPr lang="mi-NZ" dirty="0"/>
              <a:t> </a:t>
            </a:r>
            <a:r>
              <a:rPr lang="mi-NZ" dirty="0" err="1"/>
              <a:t>Hunt</a:t>
            </a:r>
            <a:r>
              <a:rPr lang="mi-NZ" dirty="0"/>
              <a:t> </a:t>
            </a:r>
          </a:p>
          <a:p>
            <a:r>
              <a:rPr lang="mi-NZ" dirty="0" err="1"/>
              <a:t>Cirque</a:t>
            </a:r>
            <a:r>
              <a:rPr lang="mi-NZ" dirty="0"/>
              <a:t> </a:t>
            </a:r>
            <a:r>
              <a:rPr lang="mi-NZ" dirty="0" err="1"/>
              <a:t>d’O</a:t>
            </a:r>
            <a:r>
              <a:rPr lang="mi-NZ" dirty="0"/>
              <a:t> </a:t>
            </a:r>
            <a:r>
              <a:rPr lang="mi-NZ" dirty="0" err="1"/>
              <a:t>Bay</a:t>
            </a:r>
            <a:r>
              <a:rPr lang="mi-NZ" dirty="0"/>
              <a:t> </a:t>
            </a:r>
          </a:p>
          <a:p>
            <a:r>
              <a:rPr lang="mi-NZ" dirty="0" err="1"/>
              <a:t>MidWinter</a:t>
            </a:r>
            <a:r>
              <a:rPr lang="mi-NZ" dirty="0"/>
              <a:t> </a:t>
            </a:r>
            <a:r>
              <a:rPr lang="mi-NZ" dirty="0" err="1"/>
              <a:t>Dip</a:t>
            </a:r>
            <a:r>
              <a:rPr lang="mi-NZ" dirty="0"/>
              <a:t>  </a:t>
            </a:r>
          </a:p>
          <a:p>
            <a:r>
              <a:rPr lang="mi-NZ" dirty="0"/>
              <a:t>Support for 4C </a:t>
            </a:r>
            <a:r>
              <a:rPr lang="mi-NZ" dirty="0" err="1"/>
              <a:t>event</a:t>
            </a:r>
            <a:r>
              <a:rPr lang="mi-NZ" dirty="0"/>
              <a:t> – May </a:t>
            </a:r>
            <a:endParaRPr lang="en-NZ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075529-B94F-A108-3564-13FE7F39A1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521" r="21521"/>
          <a:stretch/>
        </p:blipFill>
        <p:spPr/>
      </p:pic>
    </p:spTree>
    <p:extLst>
      <p:ext uri="{BB962C8B-B14F-4D97-AF65-F5344CB8AC3E}">
        <p14:creationId xmlns:p14="http://schemas.microsoft.com/office/powerpoint/2010/main" val="400732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3BB0-0472-52F0-8F5B-447FD0B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err="1"/>
              <a:t>Landfill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468B-CA6A-363B-4DDD-B0737628E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291771"/>
            <a:ext cx="5995307" cy="5283202"/>
          </a:xfrm>
        </p:spPr>
        <p:txBody>
          <a:bodyPr>
            <a:normAutofit fontScale="92500" lnSpcReduction="20000"/>
          </a:bodyPr>
          <a:lstStyle/>
          <a:p>
            <a:r>
              <a:rPr lang="mi-NZ" dirty="0" err="1"/>
              <a:t>Participating</a:t>
            </a:r>
            <a:r>
              <a:rPr lang="mi-NZ" dirty="0"/>
              <a:t> </a:t>
            </a:r>
            <a:r>
              <a:rPr lang="mi-NZ" dirty="0" err="1"/>
              <a:t>in</a:t>
            </a:r>
            <a:r>
              <a:rPr lang="mi-NZ" dirty="0"/>
              <a:t> the </a:t>
            </a:r>
            <a:r>
              <a:rPr lang="mi-NZ" dirty="0" err="1"/>
              <a:t>Council-run</a:t>
            </a:r>
            <a:r>
              <a:rPr lang="mi-NZ" dirty="0"/>
              <a:t> </a:t>
            </a:r>
            <a:r>
              <a:rPr lang="mi-NZ" dirty="0" err="1"/>
              <a:t>Working</a:t>
            </a:r>
            <a:r>
              <a:rPr lang="mi-NZ" dirty="0"/>
              <a:t> </a:t>
            </a:r>
            <a:r>
              <a:rPr lang="mi-NZ" dirty="0" err="1"/>
              <a:t>Group</a:t>
            </a:r>
            <a:r>
              <a:rPr lang="mi-NZ" dirty="0"/>
              <a:t> for the </a:t>
            </a:r>
            <a:r>
              <a:rPr lang="mi-NZ" dirty="0" err="1"/>
              <a:t>Landfill</a:t>
            </a:r>
            <a:r>
              <a:rPr lang="mi-NZ" dirty="0"/>
              <a:t> </a:t>
            </a:r>
            <a:r>
              <a:rPr lang="mi-NZ" dirty="0" err="1"/>
              <a:t>Piggyback</a:t>
            </a:r>
            <a:r>
              <a:rPr lang="mi-NZ" dirty="0"/>
              <a:t> </a:t>
            </a:r>
            <a:r>
              <a:rPr lang="mi-NZ" dirty="0" err="1"/>
              <a:t>extension</a:t>
            </a:r>
            <a:r>
              <a:rPr lang="mi-NZ" dirty="0"/>
              <a:t>. </a:t>
            </a:r>
          </a:p>
          <a:p>
            <a:r>
              <a:rPr lang="mi-NZ" dirty="0" err="1"/>
              <a:t>February</a:t>
            </a:r>
            <a:r>
              <a:rPr lang="mi-NZ" dirty="0"/>
              <a:t> – </a:t>
            </a:r>
            <a:r>
              <a:rPr lang="mi-NZ" dirty="0" err="1"/>
              <a:t>Oral</a:t>
            </a:r>
            <a:r>
              <a:rPr lang="mi-NZ" dirty="0"/>
              <a:t> </a:t>
            </a:r>
            <a:r>
              <a:rPr lang="mi-NZ" dirty="0" err="1"/>
              <a:t>submission</a:t>
            </a:r>
            <a:r>
              <a:rPr lang="mi-NZ" dirty="0"/>
              <a:t> to the </a:t>
            </a:r>
            <a:r>
              <a:rPr lang="mi-NZ" dirty="0" err="1"/>
              <a:t>Environment</a:t>
            </a:r>
            <a:r>
              <a:rPr lang="mi-NZ" dirty="0"/>
              <a:t> and </a:t>
            </a:r>
            <a:r>
              <a:rPr lang="mi-NZ" dirty="0" err="1"/>
              <a:t>Infrastructure</a:t>
            </a:r>
            <a:r>
              <a:rPr lang="mi-NZ" dirty="0"/>
              <a:t> </a:t>
            </a:r>
            <a:r>
              <a:rPr lang="mi-NZ" dirty="0" err="1"/>
              <a:t>Committee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the </a:t>
            </a:r>
            <a:r>
              <a:rPr lang="mi-NZ" dirty="0" err="1"/>
              <a:t>Landfill</a:t>
            </a:r>
            <a:r>
              <a:rPr lang="mi-NZ" dirty="0"/>
              <a:t> </a:t>
            </a:r>
            <a:r>
              <a:rPr lang="mi-NZ" dirty="0" err="1"/>
              <a:t>Extension</a:t>
            </a:r>
            <a:r>
              <a:rPr lang="mi-NZ" dirty="0"/>
              <a:t> Business </a:t>
            </a:r>
            <a:r>
              <a:rPr lang="mi-NZ" dirty="0" err="1"/>
              <a:t>case</a:t>
            </a:r>
            <a:r>
              <a:rPr lang="mi-NZ" dirty="0"/>
              <a:t>. </a:t>
            </a:r>
          </a:p>
          <a:p>
            <a:r>
              <a:rPr lang="mi-NZ" dirty="0" err="1"/>
              <a:t>February</a:t>
            </a:r>
            <a:r>
              <a:rPr lang="mi-NZ" dirty="0"/>
              <a:t> – </a:t>
            </a:r>
            <a:r>
              <a:rPr lang="mi-NZ" dirty="0" err="1"/>
              <a:t>Written</a:t>
            </a:r>
            <a:r>
              <a:rPr lang="mi-NZ" dirty="0"/>
              <a:t> and </a:t>
            </a:r>
            <a:r>
              <a:rPr lang="mi-NZ" dirty="0" err="1"/>
              <a:t>Oral</a:t>
            </a:r>
            <a:r>
              <a:rPr lang="mi-NZ" dirty="0"/>
              <a:t> </a:t>
            </a:r>
            <a:r>
              <a:rPr lang="mi-NZ" dirty="0" err="1"/>
              <a:t>Submission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WCC’s</a:t>
            </a:r>
            <a:r>
              <a:rPr lang="mi-NZ" dirty="0"/>
              <a:t> </a:t>
            </a:r>
            <a:r>
              <a:rPr lang="mi-NZ" dirty="0" err="1"/>
              <a:t>Waste</a:t>
            </a:r>
            <a:r>
              <a:rPr lang="mi-NZ" dirty="0"/>
              <a:t> </a:t>
            </a:r>
            <a:r>
              <a:rPr lang="mi-NZ" dirty="0" err="1"/>
              <a:t>Strategy</a:t>
            </a:r>
            <a:r>
              <a:rPr lang="mi-NZ" dirty="0"/>
              <a:t> </a:t>
            </a:r>
          </a:p>
          <a:p>
            <a:r>
              <a:rPr lang="mi-NZ" dirty="0"/>
              <a:t>April – </a:t>
            </a:r>
            <a:r>
              <a:rPr lang="mi-NZ" dirty="0" err="1"/>
              <a:t>Written</a:t>
            </a:r>
            <a:r>
              <a:rPr lang="mi-NZ" dirty="0"/>
              <a:t> and </a:t>
            </a:r>
            <a:r>
              <a:rPr lang="mi-NZ" dirty="0" err="1"/>
              <a:t>Oral</a:t>
            </a:r>
            <a:r>
              <a:rPr lang="mi-NZ" dirty="0"/>
              <a:t> </a:t>
            </a:r>
            <a:r>
              <a:rPr lang="mi-NZ" dirty="0" err="1"/>
              <a:t>Submisions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their</a:t>
            </a:r>
            <a:r>
              <a:rPr lang="mi-NZ" dirty="0"/>
              <a:t> </a:t>
            </a:r>
            <a:r>
              <a:rPr lang="mi-NZ" dirty="0" err="1"/>
              <a:t>draft</a:t>
            </a:r>
            <a:r>
              <a:rPr lang="mi-NZ" dirty="0"/>
              <a:t> </a:t>
            </a:r>
            <a:r>
              <a:rPr lang="mi-NZ" dirty="0" err="1"/>
              <a:t>Zero</a:t>
            </a:r>
            <a:r>
              <a:rPr lang="mi-NZ" dirty="0"/>
              <a:t> </a:t>
            </a:r>
            <a:r>
              <a:rPr lang="mi-NZ" dirty="0" err="1"/>
              <a:t>Waste</a:t>
            </a:r>
            <a:r>
              <a:rPr lang="mi-NZ" dirty="0"/>
              <a:t> </a:t>
            </a:r>
            <a:r>
              <a:rPr lang="mi-NZ" dirty="0" err="1"/>
              <a:t>Strategy</a:t>
            </a:r>
            <a:r>
              <a:rPr lang="mi-NZ" dirty="0"/>
              <a:t> </a:t>
            </a:r>
          </a:p>
          <a:p>
            <a:r>
              <a:rPr lang="mi-NZ" dirty="0" err="1"/>
              <a:t>September</a:t>
            </a:r>
            <a:r>
              <a:rPr lang="mi-NZ" dirty="0"/>
              <a:t> – </a:t>
            </a:r>
            <a:r>
              <a:rPr lang="mi-NZ" dirty="0" err="1"/>
              <a:t>Written</a:t>
            </a:r>
            <a:r>
              <a:rPr lang="mi-NZ" dirty="0"/>
              <a:t> and </a:t>
            </a:r>
            <a:r>
              <a:rPr lang="mi-NZ" dirty="0" err="1"/>
              <a:t>Oral</a:t>
            </a:r>
            <a:r>
              <a:rPr lang="mi-NZ" dirty="0"/>
              <a:t> </a:t>
            </a:r>
            <a:r>
              <a:rPr lang="mi-NZ" dirty="0" err="1"/>
              <a:t>Submissions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the </a:t>
            </a:r>
            <a:r>
              <a:rPr lang="mi-NZ" dirty="0" err="1"/>
              <a:t>Waste</a:t>
            </a:r>
            <a:r>
              <a:rPr lang="mi-NZ" dirty="0"/>
              <a:t> </a:t>
            </a:r>
            <a:r>
              <a:rPr lang="mi-NZ" dirty="0" err="1"/>
              <a:t>Management</a:t>
            </a:r>
            <a:r>
              <a:rPr lang="mi-NZ" dirty="0"/>
              <a:t> and </a:t>
            </a:r>
            <a:r>
              <a:rPr lang="mi-NZ" dirty="0" err="1"/>
              <a:t>Minimisation</a:t>
            </a:r>
            <a:r>
              <a:rPr lang="mi-NZ" dirty="0"/>
              <a:t> </a:t>
            </a:r>
            <a:r>
              <a:rPr lang="mi-NZ" dirty="0" err="1"/>
              <a:t>Plan</a:t>
            </a:r>
            <a:r>
              <a:rPr lang="mi-NZ" dirty="0"/>
              <a:t> </a:t>
            </a:r>
            <a:endParaRPr lang="en-NZ" dirty="0"/>
          </a:p>
        </p:txBody>
      </p:sp>
      <p:pic>
        <p:nvPicPr>
          <p:cNvPr id="5128" name="Picture 8" descr="sudac trošenje sumpor wellington tip naopako Racionalizacija Šaputati">
            <a:extLst>
              <a:ext uri="{FF2B5EF4-FFF2-40B4-BE49-F238E27FC236}">
                <a16:creationId xmlns:a16="http://schemas.microsoft.com/office/drawing/2014/main" id="{96306B53-811F-18ED-0972-26078418C32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 r="285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66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C7D8-5E76-4543-DEDE-D7AFC9D2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65125"/>
            <a:ext cx="6212114" cy="1325563"/>
          </a:xfrm>
        </p:spPr>
        <p:txBody>
          <a:bodyPr/>
          <a:lstStyle/>
          <a:p>
            <a:r>
              <a:rPr lang="mi-NZ" dirty="0" err="1"/>
              <a:t>Advocacy</a:t>
            </a:r>
            <a:r>
              <a:rPr lang="mi-NZ" dirty="0"/>
              <a:t> and </a:t>
            </a:r>
            <a:r>
              <a:rPr lang="mi-NZ" dirty="0" err="1"/>
              <a:t>submissions</a:t>
            </a:r>
            <a:r>
              <a:rPr lang="mi-NZ" dirty="0"/>
              <a:t>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BED55-A05E-EA1D-B867-0C86AF54B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690688"/>
            <a:ext cx="5995307" cy="4884285"/>
          </a:xfrm>
        </p:spPr>
        <p:txBody>
          <a:bodyPr/>
          <a:lstStyle/>
          <a:p>
            <a:r>
              <a:rPr lang="mi-NZ" dirty="0" err="1"/>
              <a:t>Submission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the </a:t>
            </a:r>
            <a:r>
              <a:rPr lang="mi-NZ" dirty="0" err="1"/>
              <a:t>Open</a:t>
            </a:r>
            <a:r>
              <a:rPr lang="mi-NZ" dirty="0"/>
              <a:t> </a:t>
            </a:r>
            <a:r>
              <a:rPr lang="mi-NZ" dirty="0" err="1"/>
              <a:t>Space</a:t>
            </a:r>
            <a:r>
              <a:rPr lang="mi-NZ" dirty="0"/>
              <a:t> and </a:t>
            </a:r>
            <a:r>
              <a:rPr lang="mi-NZ" dirty="0" err="1"/>
              <a:t>Recreation</a:t>
            </a:r>
            <a:r>
              <a:rPr lang="mi-NZ" dirty="0"/>
              <a:t> </a:t>
            </a:r>
            <a:r>
              <a:rPr lang="mi-NZ" dirty="0" err="1"/>
              <a:t>Strategy</a:t>
            </a:r>
            <a:endParaRPr lang="mi-NZ" dirty="0"/>
          </a:p>
          <a:p>
            <a:r>
              <a:rPr lang="mi-NZ" dirty="0" err="1"/>
              <a:t>Beach</a:t>
            </a:r>
            <a:r>
              <a:rPr lang="mi-NZ" dirty="0"/>
              <a:t> </a:t>
            </a:r>
            <a:r>
              <a:rPr lang="mi-NZ" dirty="0" err="1"/>
              <a:t>grading</a:t>
            </a:r>
            <a:r>
              <a:rPr lang="mi-NZ" dirty="0"/>
              <a:t> </a:t>
            </a:r>
          </a:p>
        </p:txBody>
      </p:sp>
      <p:pic>
        <p:nvPicPr>
          <p:cNvPr id="6146" name="Picture 2" descr="Where's Wellington's Warmest Water? | #WhyWellington?">
            <a:extLst>
              <a:ext uri="{FF2B5EF4-FFF2-40B4-BE49-F238E27FC236}">
                <a16:creationId xmlns:a16="http://schemas.microsoft.com/office/drawing/2014/main" id="{C1F558D7-2686-E09A-DEA3-FCFB0904CE2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0" r="2864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818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594</Words>
  <Application>Microsoft Office PowerPoint</Application>
  <PresentationFormat>Widescreen</PresentationFormat>
  <Paragraphs>156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Calibre Light</vt:lpstr>
      <vt:lpstr>Calibre Medium</vt:lpstr>
      <vt:lpstr>Calibri</vt:lpstr>
      <vt:lpstr>Calibri Light</vt:lpstr>
      <vt:lpstr>Office Theme</vt:lpstr>
      <vt:lpstr>Annual General Meeting</vt:lpstr>
      <vt:lpstr>Agenda </vt:lpstr>
      <vt:lpstr>Minutes of 2022 AGM </vt:lpstr>
      <vt:lpstr>Finance Report </vt:lpstr>
      <vt:lpstr>Annual Report</vt:lpstr>
      <vt:lpstr>Report to the AGM </vt:lpstr>
      <vt:lpstr>Events </vt:lpstr>
      <vt:lpstr>Landfill </vt:lpstr>
      <vt:lpstr>Advocacy and submissions </vt:lpstr>
      <vt:lpstr>Environment </vt:lpstr>
      <vt:lpstr>Community Engagement and Resilience  </vt:lpstr>
      <vt:lpstr>Wasters of Ōwhiro Bay </vt:lpstr>
      <vt:lpstr>Election of Officers </vt:lpstr>
      <vt:lpstr>General Business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Ōwhiro Bay Residents Association Annual General Meeting</dc:title>
  <dc:creator>Sue Reid</dc:creator>
  <cp:lastModifiedBy>Sue Reid</cp:lastModifiedBy>
  <cp:revision>10</cp:revision>
  <dcterms:created xsi:type="dcterms:W3CDTF">2023-09-29T19:24:19Z</dcterms:created>
  <dcterms:modified xsi:type="dcterms:W3CDTF">2023-10-17T07:32:26Z</dcterms:modified>
</cp:coreProperties>
</file>